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CD25"/>
    <a:srgbClr val="777777"/>
    <a:srgbClr val="A8E9F5"/>
    <a:srgbClr val="A8E987"/>
    <a:srgbClr val="BA8C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515" autoAdjust="0"/>
    <p:restoredTop sz="94660"/>
  </p:normalViewPr>
  <p:slideViewPr>
    <p:cSldViewPr snapToGrid="0">
      <p:cViewPr>
        <p:scale>
          <a:sx n="80" d="100"/>
          <a:sy n="80" d="100"/>
        </p:scale>
        <p:origin x="-80" y="-8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EA322-E5EB-413A-856B-CA8CC951726F}" type="datetimeFigureOut">
              <a:rPr lang="en-US" smtClean="0"/>
              <a:t>9/24/15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B2295-36EC-4358-9255-7205ED751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827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EA322-E5EB-413A-856B-CA8CC951726F}" type="datetimeFigureOut">
              <a:rPr lang="en-US" smtClean="0"/>
              <a:t>9/24/15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B2295-36EC-4358-9255-7205ED751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005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EA322-E5EB-413A-856B-CA8CC951726F}" type="datetimeFigureOut">
              <a:rPr lang="en-US" smtClean="0"/>
              <a:t>9/24/15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B2295-36EC-4358-9255-7205ED751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710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EA322-E5EB-413A-856B-CA8CC951726F}" type="datetimeFigureOut">
              <a:rPr lang="en-US" smtClean="0"/>
              <a:t>9/24/15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B2295-36EC-4358-9255-7205ED751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403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EA322-E5EB-413A-856B-CA8CC951726F}" type="datetimeFigureOut">
              <a:rPr lang="en-US" smtClean="0"/>
              <a:t>9/24/15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B2295-36EC-4358-9255-7205ED751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467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EA322-E5EB-413A-856B-CA8CC951726F}" type="datetimeFigureOut">
              <a:rPr lang="en-US" smtClean="0"/>
              <a:t>9/24/15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B2295-36EC-4358-9255-7205ED751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696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EA322-E5EB-413A-856B-CA8CC951726F}" type="datetimeFigureOut">
              <a:rPr lang="en-US" smtClean="0"/>
              <a:t>9/24/15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B2295-36EC-4358-9255-7205ED751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900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EA322-E5EB-413A-856B-CA8CC951726F}" type="datetimeFigureOut">
              <a:rPr lang="en-US" smtClean="0"/>
              <a:t>9/24/15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B2295-36EC-4358-9255-7205ED751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515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EA322-E5EB-413A-856B-CA8CC951726F}" type="datetimeFigureOut">
              <a:rPr lang="en-US" smtClean="0"/>
              <a:t>9/24/15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B2295-36EC-4358-9255-7205ED751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897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EA322-E5EB-413A-856B-CA8CC951726F}" type="datetimeFigureOut">
              <a:rPr lang="en-US" smtClean="0"/>
              <a:t>9/24/15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B2295-36EC-4358-9255-7205ED751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013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EA322-E5EB-413A-856B-CA8CC951726F}" type="datetimeFigureOut">
              <a:rPr lang="en-US" smtClean="0"/>
              <a:t>9/24/15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B2295-36EC-4358-9255-7205ED751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062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EA322-E5EB-413A-856B-CA8CC951726F}" type="datetimeFigureOut">
              <a:rPr lang="en-US" smtClean="0"/>
              <a:t>9/24/15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B2295-36EC-4358-9255-7205ED751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194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2428" y="1946611"/>
            <a:ext cx="11230378" cy="2387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Hypothesis: a tentative, testable, and falsifiable explanation for an observed phenomenon in nature.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296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9092" y="539983"/>
            <a:ext cx="72250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Habitat may affect mating success and sexual selection variance</a:t>
            </a: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309091" y="1440714"/>
            <a:ext cx="88735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Nest depth will affect a male stickleback’s fitness due to female mating preferences (sexual selection)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309091" y="1882058"/>
            <a:ext cx="110887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Traditional traits were not enough to explain sexual selection, so another trait (habitat) might better explain mating success)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309092" y="2733900"/>
            <a:ext cx="72250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Habitat use in </a:t>
            </a:r>
            <a:r>
              <a:rPr lang="en-US" sz="1600" dirty="0" err="1" smtClean="0"/>
              <a:t>threespine</a:t>
            </a:r>
            <a:r>
              <a:rPr lang="en-US" sz="1600" dirty="0" smtClean="0"/>
              <a:t> sticklebacks could affect mating success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309092" y="3175244"/>
            <a:ext cx="106379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An individual’s habitat is targeted by sexual selection the same or greater extent as “normal” traits (size, color, </a:t>
            </a:r>
            <a:r>
              <a:rPr lang="en-US" sz="1600" dirty="0" err="1" smtClean="0"/>
              <a:t>etc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309092" y="3637260"/>
            <a:ext cx="72250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Individuals’ choice of habitat is a target of sexual selection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309091" y="4082419"/>
            <a:ext cx="113849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Male </a:t>
            </a:r>
            <a:r>
              <a:rPr lang="en-US" sz="1600" dirty="0" err="1" smtClean="0"/>
              <a:t>threespine</a:t>
            </a:r>
            <a:r>
              <a:rPr lang="en-US" sz="1600" dirty="0" smtClean="0"/>
              <a:t> stickleback habitat use can be a target of sexual selection and therefore affects their mating success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309091" y="4541806"/>
            <a:ext cx="110887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Mating success of </a:t>
            </a:r>
            <a:r>
              <a:rPr lang="en-US" sz="1600" dirty="0" err="1" smtClean="0"/>
              <a:t>threespine</a:t>
            </a:r>
            <a:r>
              <a:rPr lang="en-US" sz="1600" dirty="0" smtClean="0"/>
              <a:t> stickleback will be affected by the depth of the nest due to sexual selection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309092" y="5001193"/>
            <a:ext cx="118829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Individuals’ habitat use can be a target of sexual selection, that changes the extent of sexual selection on other traits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309092" y="5430938"/>
            <a:ext cx="72250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In </a:t>
            </a:r>
            <a:r>
              <a:rPr lang="en-US" sz="1600" dirty="0" err="1" smtClean="0"/>
              <a:t>threespine</a:t>
            </a:r>
            <a:r>
              <a:rPr lang="en-US" sz="1600" dirty="0" smtClean="0"/>
              <a:t> sticklebacks, nest depth can be a target of sexual selection.</a:t>
            </a:r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309092" y="1050215"/>
            <a:ext cx="72250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Individuals’ habitat use may affect mating success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309092" y="101138"/>
            <a:ext cx="9543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Habitat influences sexual selection and in sticklebacks, nest depth is sexually selected for.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309091" y="2341445"/>
            <a:ext cx="102644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Sexual selection on other male traits is strongest where variance in nesting success is highest.</a:t>
            </a:r>
            <a:endParaRPr lang="en-US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306944" y="537835"/>
            <a:ext cx="72250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Habitat </a:t>
            </a:r>
            <a:r>
              <a:rPr lang="en-US" sz="1600" dirty="0" smtClean="0">
                <a:solidFill>
                  <a:srgbClr val="FF0000"/>
                </a:solidFill>
              </a:rPr>
              <a:t>may</a:t>
            </a:r>
            <a:r>
              <a:rPr lang="en-US" sz="1600" dirty="0" smtClean="0"/>
              <a:t> affect mating success and sexual selection variance</a:t>
            </a:r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306944" y="1048067"/>
            <a:ext cx="72250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Individuals’ habitat use </a:t>
            </a:r>
            <a:r>
              <a:rPr lang="en-US" sz="1600" dirty="0" smtClean="0">
                <a:solidFill>
                  <a:srgbClr val="FF0000"/>
                </a:solidFill>
              </a:rPr>
              <a:t>may </a:t>
            </a:r>
            <a:r>
              <a:rPr lang="en-US" sz="1600" dirty="0" smtClean="0"/>
              <a:t>affect mating success</a:t>
            </a:r>
            <a:endParaRPr lang="en-US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309090" y="1892308"/>
            <a:ext cx="110887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Traditional traits were not enough to explain sexual selection, so another trait (habitat) </a:t>
            </a:r>
            <a:r>
              <a:rPr lang="en-US" sz="1600" dirty="0" smtClean="0">
                <a:solidFill>
                  <a:srgbClr val="FF0000"/>
                </a:solidFill>
              </a:rPr>
              <a:t>might</a:t>
            </a:r>
            <a:r>
              <a:rPr lang="en-US" sz="1600" dirty="0" smtClean="0"/>
              <a:t> better explain mating success)</a:t>
            </a:r>
            <a:endParaRPr lang="en-US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306944" y="2730094"/>
            <a:ext cx="72250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Habitat use in </a:t>
            </a:r>
            <a:r>
              <a:rPr lang="en-US" sz="1600" dirty="0" err="1" smtClean="0"/>
              <a:t>threespine</a:t>
            </a:r>
            <a:r>
              <a:rPr lang="en-US" sz="1600" dirty="0" smtClean="0"/>
              <a:t> sticklebacks </a:t>
            </a:r>
            <a:r>
              <a:rPr lang="en-US" sz="1600" dirty="0" smtClean="0">
                <a:solidFill>
                  <a:srgbClr val="FF0000"/>
                </a:solidFill>
              </a:rPr>
              <a:t>could</a:t>
            </a:r>
            <a:r>
              <a:rPr lang="en-US" sz="1600" dirty="0" smtClean="0"/>
              <a:t> affect mating success</a:t>
            </a:r>
            <a:endParaRPr lang="en-US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309091" y="4092669"/>
            <a:ext cx="113849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Male </a:t>
            </a:r>
            <a:r>
              <a:rPr lang="en-US" sz="1600" dirty="0" err="1" smtClean="0"/>
              <a:t>threespine</a:t>
            </a:r>
            <a:r>
              <a:rPr lang="en-US" sz="1600" dirty="0" smtClean="0"/>
              <a:t> stickleback habitat use </a:t>
            </a:r>
            <a:r>
              <a:rPr lang="en-US" sz="1600" dirty="0" smtClean="0">
                <a:solidFill>
                  <a:srgbClr val="FF0000"/>
                </a:solidFill>
              </a:rPr>
              <a:t>can be </a:t>
            </a:r>
            <a:r>
              <a:rPr lang="en-US" sz="1600" dirty="0" smtClean="0"/>
              <a:t>a target of sexual selection and therefore affects their mating success</a:t>
            </a:r>
            <a:endParaRPr lang="en-US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306944" y="5001193"/>
            <a:ext cx="118829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Individuals’ habitat use </a:t>
            </a:r>
            <a:r>
              <a:rPr lang="en-US" sz="1600" dirty="0" smtClean="0">
                <a:solidFill>
                  <a:srgbClr val="FF0000"/>
                </a:solidFill>
              </a:rPr>
              <a:t>can be </a:t>
            </a:r>
            <a:r>
              <a:rPr lang="en-US" sz="1600" dirty="0" smtClean="0"/>
              <a:t>a target of sexual selection, that changes the extent of sexual selection on other traits</a:t>
            </a:r>
            <a:endParaRPr lang="en-US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306944" y="5430938"/>
            <a:ext cx="72250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In </a:t>
            </a:r>
            <a:r>
              <a:rPr lang="en-US" sz="1600" dirty="0" err="1" smtClean="0"/>
              <a:t>threespine</a:t>
            </a:r>
            <a:r>
              <a:rPr lang="en-US" sz="1600" dirty="0" smtClean="0"/>
              <a:t> sticklebacks, nest depth </a:t>
            </a:r>
            <a:r>
              <a:rPr lang="en-US" sz="1600" dirty="0" smtClean="0">
                <a:solidFill>
                  <a:srgbClr val="FF0000"/>
                </a:solidFill>
              </a:rPr>
              <a:t>can be </a:t>
            </a:r>
            <a:r>
              <a:rPr lang="en-US" sz="1600" dirty="0" smtClean="0"/>
              <a:t>a target of sexual selection.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28625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334852" y="236634"/>
            <a:ext cx="11857148" cy="1811107"/>
            <a:chOff x="334852" y="1511642"/>
            <a:chExt cx="11857148" cy="1811107"/>
          </a:xfrm>
        </p:grpSpPr>
        <p:sp>
          <p:nvSpPr>
            <p:cNvPr id="4" name="Left-Right Arrow 3"/>
            <p:cNvSpPr/>
            <p:nvPr/>
          </p:nvSpPr>
          <p:spPr>
            <a:xfrm>
              <a:off x="528034" y="2034862"/>
              <a:ext cx="11062952" cy="1287887"/>
            </a:xfrm>
            <a:prstGeom prst="leftRightArrow">
              <a:avLst/>
            </a:prstGeom>
            <a:gradFill flip="none" rotWithShape="1">
              <a:gsLst>
                <a:gs pos="0">
                  <a:srgbClr val="5DCD25"/>
                </a:gs>
                <a:gs pos="20000">
                  <a:srgbClr val="A8E987"/>
                </a:gs>
                <a:gs pos="87000">
                  <a:srgbClr val="BA8CDC"/>
                </a:gs>
                <a:gs pos="100000">
                  <a:srgbClr val="7030A0"/>
                </a:gs>
              </a:gsLst>
              <a:lin ang="0" scaled="1"/>
              <a:tileRect/>
            </a:gra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34852" y="1511642"/>
              <a:ext cx="24341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rgbClr val="5DCD25"/>
                  </a:solidFill>
                </a:rPr>
                <a:t>HYPOTHESES</a:t>
              </a:r>
              <a:endParaRPr lang="en-US" sz="2800" b="1" dirty="0">
                <a:solidFill>
                  <a:srgbClr val="5DCD25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9757894" y="1511642"/>
              <a:ext cx="24341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rgbClr val="7030A0"/>
                  </a:solidFill>
                </a:rPr>
                <a:t>PREDICTIONS</a:t>
              </a:r>
              <a:endParaRPr lang="en-US" sz="2800" b="1" dirty="0">
                <a:solidFill>
                  <a:srgbClr val="7030A0"/>
                </a:solidFill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4662152" y="2278572"/>
            <a:ext cx="27947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(1) Individuals’ habitat use may affect mating success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528034" y="3967106"/>
            <a:ext cx="2850349" cy="1569660"/>
          </a:xfrm>
          <a:prstGeom prst="rect">
            <a:avLst/>
          </a:prstGeom>
          <a:solidFill>
            <a:srgbClr val="5DCD25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Patterns of habitat use have been shaped by sexual selection</a:t>
            </a:r>
            <a:endParaRPr lang="en-US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8936864" y="3786441"/>
            <a:ext cx="3255136" cy="1938992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Individuals who build nests at different depths will have different numbers of mates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62152" y="3001846"/>
            <a:ext cx="2896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(2) Individuals’ choice of habitat is a target of sexual selection</a:t>
            </a:r>
            <a:endParaRPr lang="en-US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4514043" y="3720885"/>
            <a:ext cx="30909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(3) Mating success of </a:t>
            </a:r>
            <a:r>
              <a:rPr lang="en-US" sz="1600" dirty="0" err="1" smtClean="0"/>
              <a:t>threespine</a:t>
            </a:r>
            <a:r>
              <a:rPr lang="en-US" sz="1600" dirty="0" smtClean="0"/>
              <a:t> stickleback will be affected by the depth of the nest </a:t>
            </a:r>
            <a:r>
              <a:rPr lang="en-US" sz="1600" strike="sngStrike" dirty="0" smtClean="0"/>
              <a:t>due to sexual selection</a:t>
            </a:r>
            <a:endParaRPr lang="en-US" sz="1600" strike="sngStrike" dirty="0"/>
          </a:p>
        </p:txBody>
      </p:sp>
      <p:sp>
        <p:nvSpPr>
          <p:cNvPr id="22" name="TextBox 21"/>
          <p:cNvSpPr txBox="1"/>
          <p:nvPr/>
        </p:nvSpPr>
        <p:spPr>
          <a:xfrm>
            <a:off x="9054920" y="5884420"/>
            <a:ext cx="3255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Habitat use choices are heritable</a:t>
            </a:r>
            <a:endParaRPr lang="en-US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9054920" y="6273225"/>
            <a:ext cx="3255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Nest depth is a better predictor of mating success than  it is of survival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71031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-4.07407E-6 L -0.26054 -0.1053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34" y="-5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-4.81481E-6 L 0.2457 -0.2210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79" y="-110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animBg="1"/>
      <p:bldP spid="18" grpId="0" animBg="1"/>
      <p:bldP spid="20" grpId="0"/>
      <p:bldP spid="20" grpId="1"/>
      <p:bldP spid="21" grpId="0"/>
      <p:bldP spid="21" grpId="1"/>
      <p:bldP spid="22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995" y="103947"/>
            <a:ext cx="10515600" cy="1325563"/>
          </a:xfrm>
        </p:spPr>
        <p:txBody>
          <a:bodyPr/>
          <a:lstStyle/>
          <a:p>
            <a:r>
              <a:rPr lang="en-US" dirty="0" smtClean="0"/>
              <a:t>Research Hypothesis</a:t>
            </a:r>
            <a:br>
              <a:rPr lang="en-US" dirty="0" smtClean="0"/>
            </a:br>
            <a:r>
              <a:rPr lang="en-US" sz="2800" dirty="0" smtClean="0"/>
              <a:t>If [hypothesis] and [methods] then [prediction]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600" y="142951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2000" b="1" i="1" dirty="0" smtClean="0"/>
              <a:t>(3) If</a:t>
            </a:r>
            <a:r>
              <a:rPr lang="en-US" sz="2000" dirty="0" smtClean="0"/>
              <a:t>  mating success of three spine sticklebacks is affected by the depth of the nest</a:t>
            </a:r>
            <a:r>
              <a:rPr lang="en-US" sz="2000" i="1" dirty="0" smtClean="0"/>
              <a:t> </a:t>
            </a:r>
            <a:r>
              <a:rPr lang="en-US" sz="2000" b="1" i="1" dirty="0" smtClean="0"/>
              <a:t>and</a:t>
            </a:r>
            <a:r>
              <a:rPr lang="en-US" sz="2000" dirty="0" smtClean="0"/>
              <a:t> we measure mating success of males who nest at different depths </a:t>
            </a:r>
            <a:r>
              <a:rPr lang="en-US" sz="2000" b="1" i="1" dirty="0" smtClean="0"/>
              <a:t>then </a:t>
            </a:r>
            <a:r>
              <a:rPr lang="en-US" sz="2000" dirty="0" smtClean="0"/>
              <a:t>those males will have different mating success.  (WOMP WOMP).</a:t>
            </a:r>
            <a:endParaRPr lang="en-US" sz="2000" b="1" i="1" dirty="0" smtClean="0"/>
          </a:p>
          <a:p>
            <a:pPr marL="0" indent="0">
              <a:buNone/>
            </a:pPr>
            <a:endParaRPr lang="en-US" sz="2000" b="1" i="1" dirty="0"/>
          </a:p>
          <a:p>
            <a:pPr marL="0" indent="0">
              <a:buNone/>
            </a:pPr>
            <a:r>
              <a:rPr lang="en-US" sz="2000" b="1" i="1" dirty="0" smtClean="0"/>
              <a:t>(1) If</a:t>
            </a:r>
            <a:r>
              <a:rPr lang="en-US" sz="2000" i="1" dirty="0" smtClean="0"/>
              <a:t> </a:t>
            </a:r>
            <a:r>
              <a:rPr lang="en-US" sz="2000" dirty="0" smtClean="0"/>
              <a:t>individual’s habitat use predicts mating success </a:t>
            </a:r>
            <a:r>
              <a:rPr lang="en-US" sz="2000" b="1" i="1" dirty="0" smtClean="0"/>
              <a:t>and</a:t>
            </a:r>
            <a:r>
              <a:rPr lang="en-US" sz="2000" dirty="0" smtClean="0"/>
              <a:t> we measure mating success of males who nest at different depths </a:t>
            </a:r>
            <a:r>
              <a:rPr lang="en-US" sz="2000" b="1" i="1" dirty="0" smtClean="0"/>
              <a:t>then</a:t>
            </a:r>
            <a:r>
              <a:rPr lang="en-US" sz="2000" dirty="0" smtClean="0"/>
              <a:t> those males will have different mating success. (</a:t>
            </a:r>
            <a:r>
              <a:rPr lang="en-US" sz="2000" dirty="0" err="1"/>
              <a:t>w</a:t>
            </a:r>
            <a:r>
              <a:rPr lang="en-US" sz="2000" dirty="0" err="1" smtClean="0"/>
              <a:t>omp</a:t>
            </a:r>
            <a:r>
              <a:rPr lang="en-US" sz="2000" dirty="0" smtClean="0"/>
              <a:t> </a:t>
            </a:r>
            <a:r>
              <a:rPr lang="en-US" sz="2000" dirty="0" err="1" smtClean="0"/>
              <a:t>womp</a:t>
            </a:r>
            <a:r>
              <a:rPr lang="en-US" sz="2000" dirty="0" smtClean="0"/>
              <a:t>).</a:t>
            </a:r>
          </a:p>
          <a:p>
            <a:pPr marL="0" indent="0">
              <a:buNone/>
            </a:pPr>
            <a:endParaRPr lang="en-US" sz="1100" i="1" dirty="0"/>
          </a:p>
          <a:p>
            <a:pPr marL="0" indent="0">
              <a:buNone/>
            </a:pPr>
            <a:r>
              <a:rPr lang="en-US" sz="2000" b="1" i="1" dirty="0" smtClean="0"/>
              <a:t>(2) If  </a:t>
            </a:r>
            <a:r>
              <a:rPr lang="en-US" sz="2000" dirty="0" smtClean="0"/>
              <a:t>individual’s choice of habitat is a target of sexual selection </a:t>
            </a:r>
            <a:r>
              <a:rPr lang="en-US" sz="2000" b="1" i="1" dirty="0" smtClean="0"/>
              <a:t>and </a:t>
            </a:r>
            <a:r>
              <a:rPr lang="en-US" sz="2000" dirty="0" smtClean="0"/>
              <a:t>we measure mating success of males who nest at different depths </a:t>
            </a:r>
            <a:r>
              <a:rPr lang="en-US" sz="2000" b="1" i="1" dirty="0" smtClean="0"/>
              <a:t>then</a:t>
            </a:r>
            <a:r>
              <a:rPr lang="en-US" sz="2000" b="1" dirty="0" smtClean="0"/>
              <a:t> </a:t>
            </a:r>
            <a:r>
              <a:rPr lang="en-US" sz="2000" dirty="0" smtClean="0"/>
              <a:t>those males will have different mating success.</a:t>
            </a:r>
          </a:p>
          <a:p>
            <a:pPr marL="0" indent="0">
              <a:buNone/>
            </a:pPr>
            <a:endParaRPr lang="en-US" sz="2000" b="1" i="1" dirty="0"/>
          </a:p>
          <a:p>
            <a:pPr marL="0" indent="0">
              <a:buNone/>
            </a:pPr>
            <a:endParaRPr lang="en-US" b="1" i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583599" y="4285820"/>
            <a:ext cx="10390909" cy="11056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9797143" y="2090057"/>
            <a:ext cx="510639" cy="2256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587828" y="2379537"/>
            <a:ext cx="6525491" cy="23303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7707086" y="2315688"/>
            <a:ext cx="3336966" cy="2968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653143" y="2612571"/>
            <a:ext cx="1674421" cy="2968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2392879" y="2568324"/>
            <a:ext cx="1882238" cy="2968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583600" y="3201866"/>
            <a:ext cx="10390909" cy="11056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8597735" y="3693677"/>
            <a:ext cx="2446317" cy="3001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120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0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2661</TotalTime>
  <Words>530</Words>
  <Application>Microsoft Macintosh PowerPoint</Application>
  <PresentationFormat>Custom</PresentationFormat>
  <Paragraphs>39</Paragraphs>
  <Slides>4</Slides>
  <Notes>0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Hypothesis: a tentative, testable, and falsifiable explanation for an observed phenomenon in nature.</vt:lpstr>
      <vt:lpstr>PowerPoint Presentation</vt:lpstr>
      <vt:lpstr>PowerPoint Presentation</vt:lpstr>
      <vt:lpstr>Research Hypothesis If [hypothesis] and [methods] then [prediction]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McLean</dc:creator>
  <cp:lastModifiedBy>Susan Alberts</cp:lastModifiedBy>
  <cp:revision>16</cp:revision>
  <dcterms:created xsi:type="dcterms:W3CDTF">2015-09-22T19:28:22Z</dcterms:created>
  <dcterms:modified xsi:type="dcterms:W3CDTF">2015-09-24T16:02:45Z</dcterms:modified>
</cp:coreProperties>
</file>